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6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55" d="100"/>
          <a:sy n="55" d="100"/>
        </p:scale>
        <p:origin x="59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7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0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09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3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41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7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8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8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6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2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2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5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9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60073" y="3654766"/>
            <a:ext cx="6359236" cy="1385454"/>
          </a:xfrm>
        </p:spPr>
        <p:txBody>
          <a:bodyPr>
            <a:no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«Sperino in te- ne la sua teodia   </a:t>
            </a:r>
          </a:p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dice – color che sanno il nome tuo -</a:t>
            </a:r>
          </a:p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e chi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nol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 sa, s’elli ha la fede mia?»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941167" y="386850"/>
            <a:ext cx="852040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it-IT" sz="66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PARADISO,CANTO XXV</a:t>
            </a:r>
          </a:p>
          <a:p>
            <a:pPr algn="ctr"/>
            <a:r>
              <a:rPr lang="it-IT" sz="66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73-75</a:t>
            </a:r>
            <a:endParaRPr lang="it-IT" sz="66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485" y="5808374"/>
            <a:ext cx="535569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2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53"/>
    </mc:Choice>
    <mc:Fallback xmlns="">
      <p:transition spd="slow" advTm="54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4773" y="0"/>
            <a:ext cx="7163417" cy="155448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br>
              <a:rPr lang="it-IT" sz="4000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</a:br>
            <a:r>
              <a:rPr lang="it-IT" sz="4000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L’ESAME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27364" y="1948893"/>
            <a:ext cx="891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Handwriting" panose="03010101010101010101" pitchFamily="66" charset="0"/>
              </a:rPr>
              <a:t>Il viaggio attraverso i regni dell’oltretomba è quasi terminato, ma Dante deve affrontare l’ultimo esame:</a:t>
            </a:r>
          </a:p>
          <a:p>
            <a:endParaRPr lang="it-IT" dirty="0">
              <a:latin typeface="Lucida Handwriting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Handwriting" panose="03010101010101010101" pitchFamily="66" charset="0"/>
              </a:rPr>
              <a:t>San Pietro lo interrogherà sulla Fede,</a:t>
            </a:r>
          </a:p>
          <a:p>
            <a:endParaRPr lang="it-IT" dirty="0">
              <a:latin typeface="Lucida Handwriting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Handwriting" panose="03010101010101010101" pitchFamily="66" charset="0"/>
              </a:rPr>
              <a:t>San Giacomo sulla Speranza,</a:t>
            </a:r>
          </a:p>
          <a:p>
            <a:endParaRPr lang="it-IT" dirty="0">
              <a:latin typeface="Lucida Handwriting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Handwriting" panose="03010101010101010101" pitchFamily="66" charset="0"/>
              </a:rPr>
              <a:t>San Giovanni sulla Carità.</a:t>
            </a:r>
          </a:p>
          <a:p>
            <a:endParaRPr lang="it-IT" dirty="0">
              <a:latin typeface="Lucida Handwriting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Handwriting" panose="03010101010101010101" pitchFamily="66" charset="0"/>
              </a:rPr>
              <a:t>Superata  la prova  proposta da  San Pietro, è il momento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latin typeface="Lucida Handwriting" panose="03010101010101010101" pitchFamily="66" charset="0"/>
            </a:endParaRPr>
          </a:p>
          <a:p>
            <a:r>
              <a:rPr lang="it-IT" dirty="0">
                <a:latin typeface="Lucida Handwriting" panose="03010101010101010101" pitchFamily="66" charset="0"/>
              </a:rPr>
              <a:t>   dell’incontro con San Giacomo, simbolo della Speranza.</a:t>
            </a:r>
          </a:p>
          <a:p>
            <a:endParaRPr lang="it-IT" dirty="0">
              <a:latin typeface="Lucida Handwriting" panose="03010101010101010101" pitchFamily="66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865" y="6036625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5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70"/>
    </mc:Choice>
    <mc:Fallback xmlns="">
      <p:transition spd="slow" advTm="35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17421" y="800100"/>
            <a:ext cx="4594859" cy="1456267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sz="4000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LE DOMANDE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8821" y="2346960"/>
            <a:ext cx="5491136" cy="22497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Lucida Handwriting" panose="03010101010101010101" pitchFamily="66" charset="0"/>
              </a:rPr>
              <a:t>Cosa è la Speranza?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Lucida Handwriting" panose="03010101010101010101" pitchFamily="66" charset="0"/>
              </a:rPr>
              <a:t>Quanta ne possiede il poeta?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Lucida Handwriting" panose="03010101010101010101" pitchFamily="66" charset="0"/>
              </a:rPr>
              <a:t>Quali sono state le sue fonti?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138" y="5725247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3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2"/>
    </mc:Choice>
    <mc:Fallback xmlns="">
      <p:transition spd="slow" advTm="17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2621" y="556605"/>
            <a:ext cx="8092484" cy="1851660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BEATRICE VUOLE EVITARE A DANTE UN PECCATO DI</a:t>
            </a:r>
            <a:br>
              <a:rPr lang="it-IT" sz="2000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</a:br>
            <a:br>
              <a:rPr lang="it-IT" sz="2000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</a:b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PRESUNZIONE E LO AIUTA, DANDO ESSA STESSA la </a:t>
            </a:r>
            <a:br>
              <a:rPr lang="it-IT" sz="2000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</a:br>
            <a:br>
              <a:rPr lang="it-IT" sz="2000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</a:b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RISPOSTA alla SECONDA domanda.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4236" y="2727279"/>
            <a:ext cx="8929254" cy="2495886"/>
          </a:xfrm>
        </p:spPr>
        <p:txBody>
          <a:bodyPr>
            <a:noAutofit/>
          </a:bodyPr>
          <a:lstStyle/>
          <a:p>
            <a:r>
              <a:rPr lang="it-IT" dirty="0">
                <a:latin typeface="Lucida Handwriting" panose="03010101010101010101" pitchFamily="66" charset="0"/>
              </a:rPr>
              <a:t>Dante ha sperato più di ogni altra persona: ha sperato che venisse cancellato il suo esilio  per tornare, così, nella sua città natale  e ricevere la corona di poeta davanti al fonte battesimale.</a:t>
            </a:r>
          </a:p>
          <a:p>
            <a:endParaRPr lang="it-IT" dirty="0">
              <a:latin typeface="Lucida Handwriting" panose="03010101010101010101" pitchFamily="66" charset="0"/>
            </a:endParaRPr>
          </a:p>
          <a:p>
            <a:r>
              <a:rPr lang="it-IT" dirty="0">
                <a:latin typeface="Lucida Handwriting" panose="03010101010101010101" pitchFamily="66" charset="0"/>
              </a:rPr>
              <a:t>Avendo tanto sperato, gli è stato concesso di vedere il Paradiso, pur  essendo ancora in vita.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940" y="5933065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4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6754"/>
    </mc:Choice>
    <mc:Fallback xmlns="">
      <p:transition spd="slow" advTm="36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692" y="455467"/>
            <a:ext cx="9712036" cy="1761260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«Speme» –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diss’io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 – «e’ un attender certo</a:t>
            </a:r>
            <a:b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</a:br>
            <a:b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</a:b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de La gloria futura, il qual produce</a:t>
            </a:r>
            <a:b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</a:br>
            <a:b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</a:b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grazia divina e precedente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merto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3119" y="2715492"/>
            <a:ext cx="8555182" cy="262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Lucida Handwriting" panose="03010101010101010101" pitchFamily="66" charset="0"/>
              </a:rPr>
              <a:t>Questa per Dante e’ la speranza.</a:t>
            </a:r>
          </a:p>
          <a:p>
            <a:pPr marL="0" indent="0">
              <a:buNone/>
            </a:pPr>
            <a:r>
              <a:rPr lang="it-IT" dirty="0">
                <a:latin typeface="Lucida Handwriting" panose="03010101010101010101" pitchFamily="66" charset="0"/>
              </a:rPr>
              <a:t>E’ una risposta netta, precisa e sicura.</a:t>
            </a:r>
          </a:p>
          <a:p>
            <a:endParaRPr lang="it-IT" dirty="0">
              <a:latin typeface="Lucida Handwriting" panose="03010101010101010101" pitchFamily="66" charset="0"/>
            </a:endParaRPr>
          </a:p>
          <a:p>
            <a:r>
              <a:rPr lang="it-IT" dirty="0">
                <a:latin typeface="Lucida Handwriting" panose="03010101010101010101" pitchFamily="66" charset="0"/>
              </a:rPr>
              <a:t>Speranza è l’attesa della futura beatitudine, che è prodotta dalla grazia divina e dai meriti acquisiti in precedenza.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284" y="5843157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9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496"/>
    </mc:Choice>
    <mc:Fallback xmlns="">
      <p:transition spd="slow" advTm="30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8087" y="452351"/>
            <a:ext cx="2926079" cy="1456267"/>
          </a:xfrm>
        </p:spPr>
        <p:txBody>
          <a:bodyPr/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Le fonti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0297" y="1585444"/>
            <a:ext cx="9122468" cy="4130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Lucida Handwriting" panose="03010101010101010101" pitchFamily="66" charset="0"/>
              </a:rPr>
              <a:t>«Sperino in te – ne la sua teodia</a:t>
            </a:r>
          </a:p>
          <a:p>
            <a:pPr marL="0" indent="0">
              <a:buNone/>
            </a:pPr>
            <a:r>
              <a:rPr lang="it-IT" dirty="0">
                <a:latin typeface="Lucida Handwriting" panose="03010101010101010101" pitchFamily="66" charset="0"/>
              </a:rPr>
              <a:t>  dice – color che sanno il nome tuo :</a:t>
            </a:r>
          </a:p>
          <a:p>
            <a:pPr marL="0" indent="0">
              <a:buNone/>
            </a:pPr>
            <a:r>
              <a:rPr lang="it-IT" dirty="0">
                <a:latin typeface="Lucida Handwriting" panose="03010101010101010101" pitchFamily="66" charset="0"/>
              </a:rPr>
              <a:t> E chi </a:t>
            </a:r>
            <a:r>
              <a:rPr lang="it-IT" dirty="0" err="1">
                <a:latin typeface="Lucida Handwriting" panose="03010101010101010101" pitchFamily="66" charset="0"/>
              </a:rPr>
              <a:t>nol</a:t>
            </a:r>
            <a:r>
              <a:rPr lang="it-IT" dirty="0">
                <a:latin typeface="Lucida Handwriting" panose="03010101010101010101" pitchFamily="66" charset="0"/>
              </a:rPr>
              <a:t> sa, s’elli ha la fede mia?»</a:t>
            </a:r>
          </a:p>
          <a:p>
            <a:endParaRPr lang="it-IT" dirty="0">
              <a:latin typeface="Lucida Handwriting" panose="03010101010101010101" pitchFamily="66" charset="0"/>
            </a:endParaRPr>
          </a:p>
          <a:p>
            <a:r>
              <a:rPr lang="it-IT" dirty="0">
                <a:latin typeface="Lucida Handwriting" panose="03010101010101010101" pitchFamily="66" charset="0"/>
              </a:rPr>
              <a:t>La speranza è  alimentata in Dante  dall’epistola di San Giacomo </a:t>
            </a:r>
          </a:p>
          <a:p>
            <a:pPr marL="0" indent="0">
              <a:buNone/>
            </a:pPr>
            <a:r>
              <a:rPr lang="it-IT" dirty="0">
                <a:latin typeface="Lucida Handwriting" panose="03010101010101010101" pitchFamily="66" charset="0"/>
              </a:rPr>
              <a:t>   e dai  Salmi rivolti a Dio, dal re Davide.</a:t>
            </a:r>
          </a:p>
          <a:p>
            <a:endParaRPr lang="it-IT" dirty="0">
              <a:latin typeface="Lucida Handwriting" panose="03010101010101010101" pitchFamily="66" charset="0"/>
            </a:endParaRPr>
          </a:p>
          <a:p>
            <a:r>
              <a:rPr lang="it-IT" dirty="0">
                <a:latin typeface="Lucida Handwriting" panose="03010101010101010101" pitchFamily="66" charset="0"/>
              </a:rPr>
              <a:t>Sperino in  te quelli che conoscono il tuo nome e chi può non </a:t>
            </a:r>
          </a:p>
          <a:p>
            <a:pPr marL="0" indent="0">
              <a:buNone/>
            </a:pPr>
            <a:r>
              <a:rPr lang="it-IT" dirty="0">
                <a:latin typeface="Lucida Handwriting" panose="03010101010101010101" pitchFamily="66" charset="0"/>
              </a:rPr>
              <a:t>   saperlo se ha la mia stessa fede?</a:t>
            </a:r>
          </a:p>
          <a:p>
            <a:endParaRPr lang="it-IT" dirty="0">
              <a:latin typeface="Lucida Handwriting" panose="03010101010101010101" pitchFamily="66" charset="0"/>
            </a:endParaRPr>
          </a:p>
          <a:p>
            <a:endParaRPr lang="it-IT" dirty="0">
              <a:latin typeface="Lucida Handwriting" panose="03010101010101010101" pitchFamily="66" charset="0"/>
            </a:endParaRPr>
          </a:p>
          <a:p>
            <a:endParaRPr lang="it-IT" dirty="0">
              <a:latin typeface="Lucida Handwriting" panose="03010101010101010101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073" y="6011948"/>
            <a:ext cx="490682" cy="490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68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8985"/>
    </mc:Choice>
    <mc:Fallback xmlns="">
      <p:transition spd="slow" advTm="38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6" y="779658"/>
            <a:ext cx="7922970" cy="441199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975" y="5895780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8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81"/>
    </mc:Choice>
    <mc:Fallback xmlns="">
      <p:transition spd="slow" advTm="84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8|3.4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9.7|4.5|3.3|4.1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3|3.4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3|5.1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2.5|4.7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4|5.2|4.9|4.5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</TotalTime>
  <Words>338</Words>
  <Application>Microsoft Office PowerPoint</Application>
  <PresentationFormat>Widescreen</PresentationFormat>
  <Paragraphs>41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Lucida Handwriting</vt:lpstr>
      <vt:lpstr>Trebuchet MS</vt:lpstr>
      <vt:lpstr>Wingdings</vt:lpstr>
      <vt:lpstr>Wingdings 3</vt:lpstr>
      <vt:lpstr>Facet</vt:lpstr>
      <vt:lpstr>PowerPoint Presentation</vt:lpstr>
      <vt:lpstr> L’ESAME</vt:lpstr>
      <vt:lpstr>LE DOMANDE</vt:lpstr>
      <vt:lpstr>BEATRICE VUOLE EVITARE A DANTE UN PECCATO DI  PRESUNZIONE E LO AIUTA, DANDO ESSA STESSA la   RISPOSTA alla SECONDA domanda.</vt:lpstr>
      <vt:lpstr>«Speme» – diss’io – «e’ un attender certo  de La gloria futura, il qual produce  grazia divina e precedente merto»</vt:lpstr>
      <vt:lpstr>Le fonti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Arcangela Palazzo</dc:creator>
  <cp:lastModifiedBy>Francesca Berlusconi</cp:lastModifiedBy>
  <cp:revision>70</cp:revision>
  <dcterms:created xsi:type="dcterms:W3CDTF">2021-05-17T08:07:53Z</dcterms:created>
  <dcterms:modified xsi:type="dcterms:W3CDTF">2021-05-28T21:12:58Z</dcterms:modified>
</cp:coreProperties>
</file>